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94" r:id="rId3"/>
    <p:sldId id="257" r:id="rId4"/>
    <p:sldId id="259" r:id="rId5"/>
    <p:sldId id="260" r:id="rId6"/>
    <p:sldId id="263" r:id="rId7"/>
    <p:sldId id="266" r:id="rId8"/>
    <p:sldId id="267" r:id="rId9"/>
    <p:sldId id="268" r:id="rId10"/>
    <p:sldId id="262" r:id="rId11"/>
    <p:sldId id="269" r:id="rId12"/>
    <p:sldId id="270" r:id="rId13"/>
    <p:sldId id="295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2E707"/>
    <a:srgbClr val="CC0066"/>
    <a:srgbClr val="FF0066"/>
    <a:srgbClr val="99FF33"/>
    <a:srgbClr val="9ECCF2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799" autoAdjust="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50017449343392"/>
          <c:y val="5.2332551166476726E-2"/>
          <c:w val="0.76471700887543403"/>
          <c:h val="0.85130588377787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nauczyciele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1"/>
                <c:pt idx="0">
                  <c:v>udział procentowy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rodzice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1"/>
                <c:pt idx="0">
                  <c:v>udział procentowy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1">
                  <c:v>50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uczniowie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1"/>
                <c:pt idx="0">
                  <c:v>udział procentowy 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2">
                  <c:v>100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pracownicy nie będący nauczycielami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1"/>
                <c:pt idx="0">
                  <c:v>udział procentowy 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957048"/>
        <c:axId val="169957440"/>
      </c:barChart>
      <c:catAx>
        <c:axId val="16995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957440"/>
        <c:crosses val="autoZero"/>
        <c:auto val="1"/>
        <c:lblAlgn val="ctr"/>
        <c:lblOffset val="100"/>
        <c:noMultiLvlLbl val="0"/>
      </c:catAx>
      <c:valAx>
        <c:axId val="16995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95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8642664435632391E-3"/>
          <c:y val="0.32457706561525357"/>
          <c:w val="0.14089856208104129"/>
          <c:h val="0.57177462722040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Nauczyciele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Rodzice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Arkusz1!$A$2:$A$5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Rodzice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Arkusz1!$A$2:$A$3</c:f>
              <c:numCache>
                <c:formatCode>General</c:formatCode>
                <c:ptCount val="2"/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STANDARD 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Arkusz1!$A$3:$A$7</c:f>
              <c:strCache>
                <c:ptCount val="4"/>
                <c:pt idx="0">
                  <c:v>KAT 1</c:v>
                </c:pt>
                <c:pt idx="1">
                  <c:v>Kategoria 1</c:v>
                </c:pt>
                <c:pt idx="3">
                  <c:v>DHDHDH</c:v>
                </c:pt>
              </c:strCache>
            </c:strRef>
          </c:cat>
          <c:val>
            <c:numRef>
              <c:f>Arkusz1!$B$3:$B$7</c:f>
              <c:numCache>
                <c:formatCode>General</c:formatCode>
                <c:ptCount val="5"/>
                <c:pt idx="0">
                  <c:v>4.55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STANDARD 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Arkusz1!$A$3:$A$7</c:f>
              <c:strCache>
                <c:ptCount val="4"/>
                <c:pt idx="0">
                  <c:v>KAT 1</c:v>
                </c:pt>
                <c:pt idx="1">
                  <c:v>Kategoria 1</c:v>
                </c:pt>
                <c:pt idx="3">
                  <c:v>DHDHDH</c:v>
                </c:pt>
              </c:strCache>
            </c:strRef>
          </c:cat>
          <c:val>
            <c:numRef>
              <c:f>Arkusz1!$C$3:$C$7</c:f>
              <c:numCache>
                <c:formatCode>General</c:formatCode>
                <c:ptCount val="5"/>
                <c:pt idx="1">
                  <c:v>4.68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STANDARD III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Arkusz1!$A$3:$A$7</c:f>
              <c:strCache>
                <c:ptCount val="4"/>
                <c:pt idx="0">
                  <c:v>KAT 1</c:v>
                </c:pt>
                <c:pt idx="1">
                  <c:v>Kategoria 1</c:v>
                </c:pt>
                <c:pt idx="3">
                  <c:v>DHDHDH</c:v>
                </c:pt>
              </c:strCache>
            </c:strRef>
          </c:cat>
          <c:val>
            <c:numRef>
              <c:f>Arkusz1!$D$3:$D$7</c:f>
              <c:numCache>
                <c:formatCode>General</c:formatCode>
                <c:ptCount val="5"/>
                <c:pt idx="2">
                  <c:v>4.46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STANDARD IV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Arkusz1!$A$3:$A$7</c:f>
              <c:strCache>
                <c:ptCount val="4"/>
                <c:pt idx="0">
                  <c:v>KAT 1</c:v>
                </c:pt>
                <c:pt idx="1">
                  <c:v>Kategoria 1</c:v>
                </c:pt>
                <c:pt idx="3">
                  <c:v>DHDHDH</c:v>
                </c:pt>
              </c:strCache>
            </c:strRef>
          </c:cat>
          <c:val>
            <c:numRef>
              <c:f>Arkusz1!$E$3:$E$7</c:f>
              <c:numCache>
                <c:formatCode>General</c:formatCode>
                <c:ptCount val="5"/>
                <c:pt idx="3">
                  <c:v>4.24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STANDARD IV2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47737774059387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Arkusz1!$A$3:$A$7</c:f>
              <c:strCache>
                <c:ptCount val="4"/>
                <c:pt idx="0">
                  <c:v>KAT 1</c:v>
                </c:pt>
                <c:pt idx="1">
                  <c:v>Kategoria 1</c:v>
                </c:pt>
                <c:pt idx="3">
                  <c:v>DHDHDH</c:v>
                </c:pt>
              </c:strCache>
            </c:strRef>
          </c:cat>
          <c:val>
            <c:numRef>
              <c:f>Arkusz1!$F$3:$F$7</c:f>
              <c:numCache>
                <c:formatCode>General</c:formatCode>
                <c:ptCount val="5"/>
                <c:pt idx="3">
                  <c:v>2.62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STANDARD 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Arkusz1!$A$3:$A$7</c:f>
              <c:strCache>
                <c:ptCount val="4"/>
                <c:pt idx="0">
                  <c:v>KAT 1</c:v>
                </c:pt>
                <c:pt idx="1">
                  <c:v>Kategoria 1</c:v>
                </c:pt>
                <c:pt idx="3">
                  <c:v>DHDHDH</c:v>
                </c:pt>
              </c:strCache>
            </c:strRef>
          </c:cat>
          <c:val>
            <c:numRef>
              <c:f>Arkusz1!$G$3:$G$7</c:f>
              <c:numCache>
                <c:formatCode>General</c:formatCode>
                <c:ptCount val="5"/>
                <c:pt idx="4">
                  <c:v>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7342232"/>
        <c:axId val="87343016"/>
      </c:barChart>
      <c:catAx>
        <c:axId val="87342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343016"/>
        <c:crosses val="autoZero"/>
        <c:auto val="1"/>
        <c:lblAlgn val="ctr"/>
        <c:lblOffset val="100"/>
        <c:noMultiLvlLbl val="0"/>
      </c:catAx>
      <c:valAx>
        <c:axId val="8734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734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0.58177</cdr:x>
      <cdr:y>0.32682</cdr:y>
    </cdr:from>
    <cdr:to>
      <cdr:x>0.80117</cdr:x>
      <cdr:y>0.59777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631688" y="1304693"/>
          <a:ext cx="992459" cy="1081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3200" dirty="0" smtClean="0"/>
            <a:t>Nie </a:t>
          </a:r>
        </a:p>
        <a:p xmlns:a="http://schemas.openxmlformats.org/drawingml/2006/main">
          <a:r>
            <a:rPr lang="pl-PL" sz="3200" dirty="0" smtClean="0"/>
            <a:t>39%</a:t>
          </a:r>
          <a:endParaRPr lang="pl-PL" sz="32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7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9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101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6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6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62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9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2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2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9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0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89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429712" y="2452657"/>
            <a:ext cx="11153273" cy="1646302"/>
          </a:xfrm>
        </p:spPr>
        <p:txBody>
          <a:bodyPr/>
          <a:lstStyle/>
          <a:p>
            <a:pPr algn="ctr"/>
            <a:r>
              <a:rPr lang="pl-PL" sz="4800" dirty="0" smtClean="0"/>
              <a:t>Wyniki autoewaluacji </a:t>
            </a:r>
            <a:br>
              <a:rPr lang="pl-PL" sz="4800" dirty="0" smtClean="0"/>
            </a:br>
            <a:r>
              <a:rPr lang="pl-PL" sz="4800" dirty="0" smtClean="0"/>
              <a:t>w Szkole Promującej Zdrowie przeprowadzonej w roku szkolnym </a:t>
            </a:r>
            <a:br>
              <a:rPr lang="pl-PL" sz="4800" dirty="0" smtClean="0"/>
            </a:br>
            <a:r>
              <a:rPr lang="pl-PL" sz="4800" dirty="0" smtClean="0"/>
              <a:t>2014/2015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3879" y="5133675"/>
            <a:ext cx="8694345" cy="1096899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Szkoła Podstawowa im. Jana Pawła II </a:t>
            </a:r>
            <a:br>
              <a:rPr lang="pl-PL" sz="2800" dirty="0" smtClean="0"/>
            </a:br>
            <a:r>
              <a:rPr lang="pl-PL" sz="2800" dirty="0" smtClean="0"/>
              <a:t>w Jabłonce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234" y="86647"/>
            <a:ext cx="2381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10127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STANDARD II </a:t>
            </a:r>
            <a:br>
              <a:rPr lang="pl-PL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000" dirty="0"/>
              <a:t>Nauczyciele i rodzice dostrzegają możliwość zwiększenia swojego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udziału </a:t>
            </a:r>
            <a:r>
              <a:rPr lang="pl-PL" sz="2000" dirty="0"/>
              <a:t>w podejmowanych w szkole działaniach w zakresie promocji zdrowia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14" name="Symbol zastępczy zawartości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981289"/>
              </p:ext>
            </p:extLst>
          </p:nvPr>
        </p:nvGraphicFramePr>
        <p:xfrm>
          <a:off x="340979" y="2702009"/>
          <a:ext cx="454384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ymbol zastępczy zawartości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596653"/>
              </p:ext>
            </p:extLst>
          </p:nvPr>
        </p:nvGraphicFramePr>
        <p:xfrm>
          <a:off x="4632504" y="2685967"/>
          <a:ext cx="454384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860323" y="4451684"/>
            <a:ext cx="8613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Tak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60%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23360" y="4080343"/>
            <a:ext cx="940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Nie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40%</a:t>
            </a:r>
            <a:endParaRPr lang="pl-PL" sz="3200" dirty="0">
              <a:solidFill>
                <a:schemeClr val="bg1"/>
              </a:solidFill>
            </a:endParaRPr>
          </a:p>
        </p:txBody>
      </p:sp>
      <p:graphicFrame>
        <p:nvGraphicFramePr>
          <p:cNvPr id="20" name="Wykres 19"/>
          <p:cNvGraphicFramePr/>
          <p:nvPr>
            <p:extLst>
              <p:ext uri="{D42A27DB-BD31-4B8C-83A1-F6EECF244321}">
                <p14:modId xmlns:p14="http://schemas.microsoft.com/office/powerpoint/2010/main" val="2431323736"/>
              </p:ext>
            </p:extLst>
          </p:nvPr>
        </p:nvGraphicFramePr>
        <p:xfrm>
          <a:off x="4750419" y="2609385"/>
          <a:ext cx="4523584" cy="399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ole tekstowe 20"/>
          <p:cNvSpPr txBox="1"/>
          <p:nvPr/>
        </p:nvSpPr>
        <p:spPr>
          <a:xfrm>
            <a:off x="5934439" y="4191489"/>
            <a:ext cx="861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Tak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61%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220" y="249192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17433"/>
            <a:ext cx="8596668" cy="156640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/>
              <a:t>STANDARD II</a:t>
            </a:r>
            <a:br>
              <a:rPr lang="pl-PL" dirty="0" smtClean="0"/>
            </a:br>
            <a:r>
              <a:rPr lang="pl-PL" sz="2400" dirty="0" smtClean="0"/>
              <a:t>WNIOSKI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74490"/>
            <a:ext cx="8596668" cy="3791414"/>
          </a:xfrm>
        </p:spPr>
        <p:txBody>
          <a:bodyPr>
            <a:normAutofit/>
          </a:bodyPr>
          <a:lstStyle/>
          <a:p>
            <a:pPr lvl="0"/>
            <a:r>
              <a:rPr lang="pl-PL" sz="2200" dirty="0"/>
              <a:t>Szkolny koordynator jest znany społeczności szkolnej, a jego praca jest pozytywnie oceniana.</a:t>
            </a:r>
          </a:p>
          <a:p>
            <a:pPr lvl="0"/>
            <a:r>
              <a:rPr lang="pl-PL" sz="2200" dirty="0"/>
              <a:t>Szkolny zespół promocji zdrowia sprawnie prowadzi realizację projektów </a:t>
            </a:r>
            <a:r>
              <a:rPr lang="pl-PL" sz="2200" dirty="0" err="1"/>
              <a:t>SzPZ</a:t>
            </a:r>
            <a:r>
              <a:rPr lang="pl-PL" sz="2200" dirty="0"/>
              <a:t>.</a:t>
            </a:r>
          </a:p>
          <a:p>
            <a:pPr lvl="0"/>
            <a:r>
              <a:rPr lang="pl-PL" sz="2200" dirty="0"/>
              <a:t>Promocja  zdrowia i edukacja zdrowotna jest wpisana w program koncepcji pracy  szkoły. Szczegółowe zadania są ujęte w „Programie Promocji Zdrowia” na dany rok szkolny, Programie Wychowawczym i Programie Profilaktyki Szkoły.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337" y="83978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0949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/>
              <a:t>STANDARD II</a:t>
            </a:r>
            <a:br>
              <a:rPr lang="pl-PL" dirty="0" smtClean="0"/>
            </a:br>
            <a:r>
              <a:rPr lang="pl-PL" sz="2400" dirty="0" smtClean="0"/>
              <a:t>WNIOSKI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2219093"/>
            <a:ext cx="9079983" cy="3892949"/>
          </a:xfrm>
        </p:spPr>
        <p:txBody>
          <a:bodyPr>
            <a:normAutofit/>
          </a:bodyPr>
          <a:lstStyle/>
          <a:p>
            <a:pPr lvl="0"/>
            <a:r>
              <a:rPr lang="pl-PL" sz="2200" dirty="0"/>
              <a:t>W naszej szkole wykorzystuje się szeroki wachlarz narzędzi badawczych. Głównymi narzędziami wykorzystywanymi w diagnozie jest obserwacja, rozmowa oraz ankiety.</a:t>
            </a:r>
          </a:p>
          <a:p>
            <a:pPr lvl="0"/>
            <a:r>
              <a:rPr lang="pl-PL" sz="2200" dirty="0"/>
              <a:t>Ponad połowa ankietowanych rodziców dostrzega możliwość zwiększenia swego udziału w podejmowanych w szkole działaniach w zakresie promocji zdrowia.</a:t>
            </a:r>
          </a:p>
          <a:p>
            <a:pPr lvl="0"/>
            <a:r>
              <a:rPr lang="pl-PL" sz="2200" dirty="0"/>
              <a:t>Wszystkie realizowane w szkole zadania prozdrowotne </a:t>
            </a:r>
            <a:r>
              <a:rPr lang="pl-PL" sz="2200" dirty="0" smtClean="0"/>
              <a:t>wynikające  z planu </a:t>
            </a:r>
            <a:r>
              <a:rPr lang="pl-PL" sz="2200" dirty="0"/>
              <a:t>pracy są systematycznie monitorowane przez koordynatora, członków szkolnego zespołu promocji zdrowia i dyrektora szkoły.</a:t>
            </a:r>
          </a:p>
          <a:p>
            <a:pPr lvl="0"/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036" y="128582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871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/>
              <a:t>STANDARD II</a:t>
            </a:r>
            <a:br>
              <a:rPr lang="pl-PL" dirty="0" smtClean="0"/>
            </a:br>
            <a:r>
              <a:rPr lang="pl-PL" sz="2400" dirty="0" smtClean="0"/>
              <a:t>WNIOSKI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2196789"/>
            <a:ext cx="8745447" cy="45385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sz="2400" dirty="0"/>
              <a:t>Większość ankietowanych rodziców oraz pracowników szkoły, nie będących nauczycielami jest usatysfakcjonowana z uczestnictwa w realizacji działań w zakresie promocji zdrowia.</a:t>
            </a:r>
          </a:p>
          <a:p>
            <a:pPr lvl="0"/>
            <a:r>
              <a:rPr lang="pl-PL" sz="2400" dirty="0"/>
              <a:t>Cele priorytetowe i konkretne zadania w zakresie promocji zdrowia uwidocznione są w planie pracy </a:t>
            </a:r>
            <a:r>
              <a:rPr lang="pl-PL" sz="2400" dirty="0" err="1"/>
              <a:t>SzPZ</a:t>
            </a:r>
            <a:r>
              <a:rPr lang="pl-PL" sz="2400" dirty="0"/>
              <a:t> i zakończone ewaluacją. Wyniki ewaluacji są prezentowane przez dyrektora szkoły, koordynatora ds. promocji zdrowia na posiedzeniach Rady Pedagogicznej, spotkaniach ogólnych z dyrektorem szkoły. Wykorzystuje się je do modyfikowania planu pracy, podejmowania nowych problemów priorytetowych do rozwiązania, doskonalenia realizowanych działań prozdrowotnych. Zgromadzone materiały dotyczące ewaluacji wymagają usystematyzowania i zebrania w przeznaczonym do tego celu miejscu.</a:t>
            </a:r>
          </a:p>
          <a:p>
            <a:pPr algn="just"/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943" y="150885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10127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STANDARD II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PROBLEMY PRIORYTETOWE WYMAGAJĄCE ROZWIĄZANIA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3178098"/>
            <a:ext cx="8596668" cy="2910468"/>
          </a:xfrm>
        </p:spPr>
        <p:txBody>
          <a:bodyPr>
            <a:normAutofit/>
          </a:bodyPr>
          <a:lstStyle/>
          <a:p>
            <a:pPr lvl="0"/>
            <a:r>
              <a:rPr lang="pl-PL" sz="2200" dirty="0"/>
              <a:t>Udoskonalenie procedury przekazywania informacji o projektach </a:t>
            </a:r>
            <a:r>
              <a:rPr lang="pl-PL" sz="2200" dirty="0" err="1"/>
              <a:t>SzPZ</a:t>
            </a:r>
            <a:r>
              <a:rPr lang="pl-PL" sz="2200" dirty="0"/>
              <a:t> członkom społeczności szkolnej.</a:t>
            </a:r>
          </a:p>
          <a:p>
            <a:pPr lvl="0"/>
            <a:r>
              <a:rPr lang="pl-PL" sz="2200" dirty="0"/>
              <a:t>Skuteczne włączanie uczniów i rodziców do planowania działań.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977" y="150885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1328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STANDARD III</a:t>
            </a:r>
            <a:br>
              <a:rPr lang="pl-PL" dirty="0" smtClean="0"/>
            </a:br>
            <a:r>
              <a:rPr lang="pl-PL" sz="2000" dirty="0" smtClean="0"/>
              <a:t>Szkoła promująca zdrowie prowadzi edukację zdrowotną uczniów i pracowników oraz dąży do zwiększenia jej jakości i skuteczności</a:t>
            </a:r>
            <a:endParaRPr lang="pl-PL" sz="2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210447"/>
              </p:ext>
            </p:extLst>
          </p:nvPr>
        </p:nvGraphicFramePr>
        <p:xfrm>
          <a:off x="833744" y="2192770"/>
          <a:ext cx="8119756" cy="410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556"/>
                <a:gridCol w="2870200"/>
              </a:tblGrid>
              <a:tr h="33579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Wymiar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Średnia liczba punktów</a:t>
                      </a:r>
                      <a:endParaRPr lang="pl-PL" dirty="0"/>
                    </a:p>
                  </a:txBody>
                  <a:tcPr/>
                </a:tc>
              </a:tr>
              <a:tr h="587635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Polityka, warunki i organizacja życia szkoły sprzyjające edukacji zdrowotnej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4,8</a:t>
                      </a:r>
                      <a:endParaRPr lang="pl-PL" dirty="0"/>
                    </a:p>
                  </a:txBody>
                  <a:tcPr anchor="ctr"/>
                </a:tc>
              </a:tr>
              <a:tr h="587635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Uczeń jest aktywnym uczestnikiem procesu realizacji edukacji zdrowotnej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4,66</a:t>
                      </a:r>
                      <a:endParaRPr lang="pl-PL" dirty="0"/>
                    </a:p>
                  </a:txBody>
                  <a:tcPr anchor="ctr"/>
                </a:tc>
              </a:tr>
              <a:tr h="723907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Szkoła współpracuje ze środowiskiem i wykorzystuje jego zasoby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4,16</a:t>
                      </a:r>
                      <a:endParaRPr lang="pl-PL" dirty="0"/>
                    </a:p>
                  </a:txBody>
                  <a:tcPr anchor="ctr"/>
                </a:tc>
              </a:tr>
              <a:tr h="839479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4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Szkoła prowadzi ewaluację i wykorzystuje jej wyniki dla podnoszenia jakości edukacji zdrowotnej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4,25</a:t>
                      </a:r>
                      <a:endParaRPr lang="pl-PL" dirty="0"/>
                    </a:p>
                  </a:txBody>
                  <a:tcPr anchor="ctr"/>
                </a:tc>
              </a:tr>
              <a:tr h="82076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b="1" dirty="0" smtClean="0"/>
                        <a:t>Średnia liczba punktów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4,46</a:t>
                      </a:r>
                      <a:endParaRPr lang="pl-PL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884" y="117431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10127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STANDARD III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WNIOSKI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743200"/>
            <a:ext cx="8433212" cy="2999678"/>
          </a:xfrm>
        </p:spPr>
        <p:txBody>
          <a:bodyPr>
            <a:normAutofit/>
          </a:bodyPr>
          <a:lstStyle/>
          <a:p>
            <a:pPr lvl="0"/>
            <a:r>
              <a:rPr lang="pl-PL" sz="2200" dirty="0"/>
              <a:t>W szkole stworzone są sprzyjające warunki do realizacji zadań z zakresu edukacji zdrowotnej.</a:t>
            </a:r>
          </a:p>
          <a:p>
            <a:pPr lvl="0"/>
            <a:r>
              <a:rPr lang="pl-PL" sz="2200" dirty="0"/>
              <a:t>Nauczyciele i uczniowie uczestniczą w opracowywaniu tematyki edukacji prozdrowotnej.</a:t>
            </a:r>
          </a:p>
          <a:p>
            <a:pPr lvl="0"/>
            <a:r>
              <a:rPr lang="pl-PL" sz="2200" dirty="0"/>
              <a:t>Uczniowie   są aktywnymi uczestnikami zajęć.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581" y="249192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10127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STANDARD III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WNIOSKI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6680" y="2241395"/>
            <a:ext cx="9213798" cy="4122199"/>
          </a:xfrm>
        </p:spPr>
        <p:txBody>
          <a:bodyPr>
            <a:normAutofit/>
          </a:bodyPr>
          <a:lstStyle/>
          <a:p>
            <a:pPr lvl="0"/>
            <a:r>
              <a:rPr lang="pl-PL" sz="2200" dirty="0"/>
              <a:t>Nauczyciele i pracownicy szkoły uczestniczą w </a:t>
            </a:r>
            <a:r>
              <a:rPr lang="pl-PL" sz="2200" dirty="0" smtClean="0"/>
              <a:t>szkoleniach z zakresu </a:t>
            </a:r>
            <a:r>
              <a:rPr lang="pl-PL" sz="2200" dirty="0"/>
              <a:t>edukacji zdrowotnej.</a:t>
            </a:r>
          </a:p>
          <a:p>
            <a:pPr lvl="0"/>
            <a:r>
              <a:rPr lang="pl-PL" sz="2200" dirty="0"/>
              <a:t>W szkole organizowane są imprezy środowiskowe i integracyjne: Festyn Rodzinny, Wigilia dla starszych i samotnych, Dzień Babci </a:t>
            </a:r>
            <a:r>
              <a:rPr lang="pl-PL" sz="2200" dirty="0" smtClean="0"/>
              <a:t>i Dziadka</a:t>
            </a:r>
            <a:r>
              <a:rPr lang="pl-PL" sz="2200" dirty="0"/>
              <a:t>, Sportowy Dzień Dziecka, uroczystości związane z Patronem </a:t>
            </a:r>
            <a:r>
              <a:rPr lang="pl-PL" sz="2200" dirty="0" smtClean="0"/>
              <a:t>Szkoły.</a:t>
            </a:r>
            <a:endParaRPr lang="pl-PL" sz="2200" dirty="0"/>
          </a:p>
          <a:p>
            <a:pPr lvl="0"/>
            <a:r>
              <a:rPr lang="pl-PL" sz="2200" dirty="0"/>
              <a:t>W szkole prowadzi się ewaluacje i wykorzystuje jej wyniki dla podnoszenia jakości edukacji zdrowotnej.</a:t>
            </a:r>
          </a:p>
          <a:p>
            <a:pPr marL="0" lvl="0" indent="0" algn="just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245" y="128583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249192"/>
            <a:ext cx="8596668" cy="15501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/>
              <a:t>STANDARD III</a:t>
            </a:r>
            <a:br>
              <a:rPr lang="pl-PL" dirty="0" smtClean="0"/>
            </a:br>
            <a:r>
              <a:rPr lang="pl-PL" sz="2400" dirty="0" smtClean="0"/>
              <a:t>PROBLEMY PRIORYTETOWE WYMAGAJĄCE ROZWIĄZANIA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1851" y="2144990"/>
            <a:ext cx="8596668" cy="4333869"/>
          </a:xfrm>
        </p:spPr>
        <p:txBody>
          <a:bodyPr>
            <a:noAutofit/>
          </a:bodyPr>
          <a:lstStyle/>
          <a:p>
            <a:pPr lvl="0"/>
            <a:r>
              <a:rPr lang="pl-PL" sz="2000" dirty="0"/>
              <a:t>Zwiększyć ofertę edukacji zdrowotnej skierowaną do rodziców - rodzice zauważają jeszcze zbyt małą ofertę edukacji zdrowotnej skierowaną do nich. </a:t>
            </a:r>
          </a:p>
          <a:p>
            <a:pPr lvl="0"/>
            <a:r>
              <a:rPr lang="pl-PL" sz="2000" dirty="0"/>
              <a:t>Dotrzeć do grona rodziców, którzy mogą się podzielić swoją wiedzą zawodową, doświadczeniami i zainteresowaniami.</a:t>
            </a:r>
          </a:p>
          <a:p>
            <a:pPr lvl="0"/>
            <a:r>
              <a:rPr lang="pl-PL" sz="2000" dirty="0"/>
              <a:t>Wnikliwiej zbadać potrzeby rodziców w zakresie edukacji zdrowotnej. </a:t>
            </a:r>
          </a:p>
          <a:p>
            <a:pPr lvl="0"/>
            <a:r>
              <a:rPr lang="pl-PL" sz="2000" dirty="0"/>
              <a:t>Jeszcze częściej stosować techniki umożliwiające uczniom samoobserwację.</a:t>
            </a:r>
          </a:p>
          <a:p>
            <a:pPr lvl="0"/>
            <a:r>
              <a:rPr lang="pl-PL" sz="2000" dirty="0"/>
              <a:t>Udostępnić uczniom „skrzynkę pytań” – miejsce, gdzie uczniowie mogliby anonimowo zadawać pytania oraz podać propozycję dotyczącą zajęć.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035" y="249192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10127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STANDARD IV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SZKOŁA PROMUJĄCA ZDROWIE TWORZY KLIMAT SPOŁECZNY SPRZYJAJĄCY: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590259"/>
            <a:ext cx="8596668" cy="2438941"/>
          </a:xfrm>
        </p:spPr>
        <p:txBody>
          <a:bodyPr>
            <a:normAutofit/>
          </a:bodyPr>
          <a:lstStyle/>
          <a:p>
            <a:pPr lvl="0" algn="just"/>
            <a:r>
              <a:rPr lang="pl-PL" dirty="0">
                <a:solidFill>
                  <a:srgbClr val="99FF33"/>
                </a:solidFill>
              </a:rPr>
              <a:t>satysfakcji z nauki i pracy w szkole, osiąganiu sukcesów </a:t>
            </a:r>
            <a:r>
              <a:rPr lang="pl-PL" dirty="0" smtClean="0">
                <a:solidFill>
                  <a:srgbClr val="99FF33"/>
                </a:solidFill>
              </a:rPr>
              <a:t>oraz wzmacnianiu </a:t>
            </a:r>
            <a:r>
              <a:rPr lang="pl-PL" dirty="0">
                <a:solidFill>
                  <a:srgbClr val="99FF33"/>
                </a:solidFill>
              </a:rPr>
              <a:t>poczucia własnej wartości u uczniów i pracowników,</a:t>
            </a:r>
          </a:p>
          <a:p>
            <a:pPr lvl="0" algn="just"/>
            <a:r>
              <a:rPr lang="pl-PL" dirty="0">
                <a:solidFill>
                  <a:srgbClr val="99FF33"/>
                </a:solidFill>
              </a:rPr>
              <a:t>zdrowiu i rozwojowi uczniów i pracowników,</a:t>
            </a:r>
          </a:p>
          <a:p>
            <a:pPr lvl="0" algn="just"/>
            <a:r>
              <a:rPr lang="pl-PL" dirty="0">
                <a:solidFill>
                  <a:srgbClr val="99FF33"/>
                </a:solidFill>
              </a:rPr>
              <a:t>uczestnictwu, partnerstwu i współdziałaniu członków społeczności </a:t>
            </a:r>
            <a:r>
              <a:rPr lang="pl-PL" dirty="0" smtClean="0">
                <a:solidFill>
                  <a:srgbClr val="99FF33"/>
                </a:solidFill>
              </a:rPr>
              <a:t>szkolnej, rodziców </a:t>
            </a:r>
            <a:r>
              <a:rPr lang="pl-PL" dirty="0">
                <a:solidFill>
                  <a:srgbClr val="99FF33"/>
                </a:solidFill>
              </a:rPr>
              <a:t>i osób ze społeczności lokalnej</a:t>
            </a:r>
          </a:p>
          <a:p>
            <a:pPr lvl="0" algn="just"/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640" y="249192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684" y="193457"/>
            <a:ext cx="8596668" cy="155533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„Dbajmy o nasze zdrowie nie dlatego, że jest ono ważne, ale dlatego, że bez zdrowia wszystko inne jest nieważne”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0" y="170597"/>
            <a:ext cx="2145842" cy="2111509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743988"/>
            <a:ext cx="6732270" cy="50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9678" y="103768"/>
            <a:ext cx="8596668" cy="889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STANDARD IV</a:t>
            </a:r>
            <a:endParaRPr lang="pl-PL" sz="2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809126"/>
              </p:ext>
            </p:extLst>
          </p:nvPr>
        </p:nvGraphicFramePr>
        <p:xfrm>
          <a:off x="579678" y="901700"/>
          <a:ext cx="8119755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156"/>
                <a:gridCol w="5597404"/>
                <a:gridCol w="1743195"/>
              </a:tblGrid>
              <a:tr h="60903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Podskale</a:t>
                      </a:r>
                      <a:r>
                        <a:rPr lang="pl-PL" baseline="0" dirty="0" smtClean="0"/>
                        <a:t> i badane osoby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Średnia liczba punktów</a:t>
                      </a:r>
                      <a:endParaRPr lang="pl-PL" dirty="0"/>
                    </a:p>
                  </a:txBody>
                  <a:tcPr/>
                </a:tc>
              </a:tr>
              <a:tr h="348020">
                <a:tc gridSpan="3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UCZNIOWIE</a:t>
                      </a:r>
                      <a:r>
                        <a:rPr lang="pl-PL" b="1" baseline="0" dirty="0" smtClean="0">
                          <a:solidFill>
                            <a:schemeClr val="bg1"/>
                          </a:solidFill>
                        </a:rPr>
                        <a:t> (N=18)</a:t>
                      </a:r>
                      <a:endParaRPr lang="pl-PL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</a:tr>
              <a:tr h="34802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>
                          <a:solidFill>
                            <a:schemeClr val="bg1"/>
                          </a:solidFill>
                        </a:rPr>
                        <a:t>I.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Satysfakcja ze szkoły (1-6)</a:t>
                      </a:r>
                      <a:endParaRPr lang="pl-PL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3,93</a:t>
                      </a:r>
                      <a:endParaRPr lang="pl-PL" dirty="0"/>
                    </a:p>
                  </a:txBody>
                  <a:tcPr anchor="ctr"/>
                </a:tc>
              </a:tr>
              <a:tr h="609036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2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Stwarzanie uczniom możliwości uczestnictwa</a:t>
                      </a:r>
                      <a:r>
                        <a:rPr lang="pl-PL" baseline="0" dirty="0" smtClean="0"/>
                        <a:t> w życiu klasy (7-11)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4,0</a:t>
                      </a:r>
                      <a:endParaRPr lang="pl-PL" dirty="0"/>
                    </a:p>
                  </a:txBody>
                  <a:tcPr anchor="ctr"/>
                </a:tc>
              </a:tr>
              <a:tr h="348020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3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Wsparcie uczniów ze strony nauczycieli (12-16)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4,2</a:t>
                      </a:r>
                      <a:endParaRPr lang="pl-PL" dirty="0"/>
                    </a:p>
                  </a:txBody>
                  <a:tcPr anchor="ctr"/>
                </a:tc>
              </a:tr>
              <a:tr h="609036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4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Podejście uczniów do nauki i zachowania na lekcjach (17-20)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3,26</a:t>
                      </a:r>
                      <a:endParaRPr lang="pl-PL" dirty="0"/>
                    </a:p>
                  </a:txBody>
                  <a:tcPr anchor="ctr"/>
                </a:tc>
              </a:tr>
              <a:tr h="348020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5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Motywowanie do osiągania sukcesów (21-24)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4,55</a:t>
                      </a:r>
                      <a:endParaRPr lang="pl-PL" dirty="0"/>
                    </a:p>
                  </a:txBody>
                  <a:tcPr anchor="ctr"/>
                </a:tc>
              </a:tr>
              <a:tr h="609036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6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Przestrzeganie praw ucznia, znajomości reguł i ich ocena (25-28)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4,45</a:t>
                      </a:r>
                      <a:endParaRPr lang="pl-PL" dirty="0"/>
                    </a:p>
                  </a:txBody>
                  <a:tcPr anchor="ctr"/>
                </a:tc>
              </a:tr>
              <a:tr h="348020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7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Relacje między uczniami (29-32)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4,25</a:t>
                      </a:r>
                      <a:endParaRPr lang="pl-PL" dirty="0"/>
                    </a:p>
                  </a:txBody>
                  <a:tcPr anchor="ctr"/>
                </a:tc>
              </a:tr>
              <a:tr h="348020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7"/>
                      </a:pP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8020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8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Poczucie przeciążenia pracą szkolną i stresu (33-36)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2,82</a:t>
                      </a:r>
                      <a:endParaRPr lang="pl-PL" dirty="0"/>
                    </a:p>
                  </a:txBody>
                  <a:tcPr anchor="ctr"/>
                </a:tc>
              </a:tr>
              <a:tr h="609036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9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Występowanie przemocy i zachowań aspołecznych wśród uczniów (37-40)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2,96</a:t>
                      </a:r>
                      <a:endParaRPr lang="pl-PL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640" y="103768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9678" y="103768"/>
            <a:ext cx="8596668" cy="889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STANDARD IV</a:t>
            </a:r>
            <a:endParaRPr lang="pl-PL" sz="2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734735"/>
              </p:ext>
            </p:extLst>
          </p:nvPr>
        </p:nvGraphicFramePr>
        <p:xfrm>
          <a:off x="465444" y="955661"/>
          <a:ext cx="850075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256"/>
                <a:gridCol w="6235700"/>
                <a:gridCol w="1701800"/>
              </a:tblGrid>
              <a:tr h="62050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Podskale</a:t>
                      </a:r>
                      <a:r>
                        <a:rPr lang="pl-PL" baseline="0" dirty="0" smtClean="0"/>
                        <a:t> i badane osoby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Średnia liczba punktów</a:t>
                      </a:r>
                      <a:endParaRPr lang="pl-PL" dirty="0"/>
                    </a:p>
                  </a:txBody>
                  <a:tcPr/>
                </a:tc>
              </a:tr>
              <a:tr h="354577">
                <a:tc gridSpan="3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b="1" baseline="0" dirty="0" smtClean="0">
                          <a:solidFill>
                            <a:schemeClr val="bg1"/>
                          </a:solidFill>
                        </a:rPr>
                        <a:t>NAUCZYCIELE (N=8)</a:t>
                      </a:r>
                      <a:endParaRPr lang="pl-PL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4577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pl-PL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Satysfakcja z</a:t>
                      </a:r>
                      <a:r>
                        <a:rPr lang="pl-PL" sz="1800" baseline="0" dirty="0" smtClean="0"/>
                        <a:t> pracy w</a:t>
                      </a:r>
                      <a:r>
                        <a:rPr lang="pl-PL" sz="1800" dirty="0" smtClean="0"/>
                        <a:t> szkole (1-4)</a:t>
                      </a:r>
                      <a:endParaRPr lang="pl-PL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4,85</a:t>
                      </a:r>
                      <a:endParaRPr lang="pl-PL" dirty="0"/>
                    </a:p>
                  </a:txBody>
                  <a:tcPr anchor="ctr"/>
                </a:tc>
              </a:tr>
              <a:tr h="620509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Stwarzanie nauczycielom możliwości uczestnictwa</a:t>
                      </a:r>
                      <a:r>
                        <a:rPr lang="pl-PL" baseline="0" dirty="0" smtClean="0"/>
                        <a:t> w życiu i pracy szkoły oraz wsparcie ze strony dyrektora (5-12)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4,97</a:t>
                      </a:r>
                      <a:endParaRPr lang="pl-PL" dirty="0"/>
                    </a:p>
                  </a:txBody>
                  <a:tcPr anchor="ctr"/>
                </a:tc>
              </a:tr>
              <a:tr h="354577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Wsparcie uczniów ze strony nauczycieli (13-17)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4,97</a:t>
                      </a:r>
                      <a:endParaRPr lang="pl-PL" dirty="0"/>
                    </a:p>
                  </a:txBody>
                  <a:tcPr anchor="ctr"/>
                </a:tc>
              </a:tr>
              <a:tr h="620509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4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Podejście uczniów do nauki i zachowania na lekcjach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(18-21)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4,42</a:t>
                      </a:r>
                      <a:endParaRPr lang="pl-PL" dirty="0"/>
                    </a:p>
                  </a:txBody>
                  <a:tcPr anchor="ctr"/>
                </a:tc>
              </a:tr>
              <a:tr h="354577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5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Relacje nauczyciele – nauczyciele (22-27)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4,71</a:t>
                      </a:r>
                      <a:endParaRPr lang="pl-PL" dirty="0"/>
                    </a:p>
                  </a:txBody>
                  <a:tcPr anchor="ctr"/>
                </a:tc>
              </a:tr>
              <a:tr h="620509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6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Uczestnictwo rodziców</a:t>
                      </a:r>
                      <a:r>
                        <a:rPr lang="pl-PL" baseline="0" dirty="0" smtClean="0"/>
                        <a:t> uczniów z klasy wychowawczej w życiu klasy/szkoły (28-32)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4,8</a:t>
                      </a:r>
                      <a:endParaRPr lang="pl-PL" dirty="0"/>
                    </a:p>
                  </a:txBody>
                  <a:tcPr anchor="ctr"/>
                </a:tc>
              </a:tr>
              <a:tr h="354577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6"/>
                      </a:pP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20509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7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Poczucie przeciążenia pracą szkolną i stres w pracy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(33-36)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2,67</a:t>
                      </a:r>
                      <a:endParaRPr lang="pl-PL" dirty="0"/>
                    </a:p>
                  </a:txBody>
                  <a:tcPr anchor="ctr"/>
                </a:tc>
              </a:tr>
              <a:tr h="620509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8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Występowanie przemocy i zachowań aspołecznych wśród</a:t>
                      </a:r>
                      <a:r>
                        <a:rPr lang="pl-PL" baseline="0" dirty="0" smtClean="0"/>
                        <a:t> uczniów (37-40)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1,82</a:t>
                      </a:r>
                      <a:endParaRPr lang="pl-PL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036" y="184339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9678" y="103768"/>
            <a:ext cx="8596668" cy="889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STANDARD IV</a:t>
            </a:r>
            <a:endParaRPr lang="pl-PL" sz="2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546441"/>
              </p:ext>
            </p:extLst>
          </p:nvPr>
        </p:nvGraphicFramePr>
        <p:xfrm>
          <a:off x="440044" y="992768"/>
          <a:ext cx="8500756" cy="548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256"/>
                <a:gridCol w="6235700"/>
                <a:gridCol w="1701800"/>
              </a:tblGrid>
              <a:tr h="58926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Podskale</a:t>
                      </a:r>
                      <a:r>
                        <a:rPr lang="pl-PL" baseline="0" dirty="0" smtClean="0"/>
                        <a:t> i badane osoby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Średnia liczba punktów</a:t>
                      </a:r>
                      <a:endParaRPr lang="pl-PL" dirty="0"/>
                    </a:p>
                  </a:txBody>
                  <a:tcPr/>
                </a:tc>
              </a:tr>
              <a:tr h="336722">
                <a:tc gridSpan="3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b="1" baseline="0" dirty="0" smtClean="0">
                          <a:solidFill>
                            <a:schemeClr val="bg1"/>
                          </a:solidFill>
                        </a:rPr>
                        <a:t>PRACOWNICY SZKOŁY, KTÓRZY NIE SĄ NAUCZYCIELAMI (N=2)</a:t>
                      </a:r>
                      <a:endParaRPr lang="pl-PL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6722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pl-PL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Satysfakcja z pracy w szkole oraz wsparcie ze strony dyrekcji (1-6)</a:t>
                      </a:r>
                      <a:endParaRPr lang="pl-PL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4,3</a:t>
                      </a:r>
                      <a:endParaRPr lang="pl-PL" dirty="0"/>
                    </a:p>
                  </a:txBody>
                  <a:tcPr anchor="ctr"/>
                </a:tc>
              </a:tr>
              <a:tr h="776637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Stwarzanie</a:t>
                      </a:r>
                      <a:r>
                        <a:rPr lang="pl-PL" baseline="0" dirty="0" smtClean="0"/>
                        <a:t> pracownikom, którzy nie są nauczycielami, możliwości uczestnictwa w życiu i pracy szkoły (7-9)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2,0</a:t>
                      </a:r>
                      <a:endParaRPr lang="pl-PL" dirty="0"/>
                    </a:p>
                  </a:txBody>
                  <a:tcPr anchor="ctr"/>
                </a:tc>
              </a:tr>
              <a:tr h="336722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Relacje między pracownikami, którzy</a:t>
                      </a:r>
                      <a:r>
                        <a:rPr lang="pl-PL" baseline="0" dirty="0" smtClean="0"/>
                        <a:t> nie są nauczycielami (10-12)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4,4</a:t>
                      </a:r>
                      <a:endParaRPr lang="pl-PL" dirty="0"/>
                    </a:p>
                  </a:txBody>
                  <a:tcPr anchor="ctr"/>
                </a:tc>
              </a:tr>
              <a:tr h="589263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4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Stosunek uczniów do pracowników, którzy nie</a:t>
                      </a:r>
                      <a:r>
                        <a:rPr lang="pl-PL" baseline="0" dirty="0" smtClean="0"/>
                        <a:t> są nauczycielami (13-15)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3,83</a:t>
                      </a:r>
                      <a:endParaRPr lang="pl-PL" dirty="0"/>
                    </a:p>
                  </a:txBody>
                  <a:tcPr anchor="ctr"/>
                </a:tc>
              </a:tr>
              <a:tr h="589263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4"/>
                      </a:pP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6722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5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Poczucie przeciążenia pracą w szkole i stres w pracy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(16-18)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3,3</a:t>
                      </a:r>
                      <a:endParaRPr lang="pl-PL" dirty="0"/>
                    </a:p>
                  </a:txBody>
                  <a:tcPr anchor="ctr"/>
                </a:tc>
              </a:tr>
              <a:tr h="589263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6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Występowanie przemocy i zachowań aspołecznych wśród uczniów (19-21)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2,45</a:t>
                      </a:r>
                      <a:endParaRPr lang="pl-PL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489" y="184340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9678" y="103768"/>
            <a:ext cx="8596668" cy="889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STANDARD IV</a:t>
            </a:r>
            <a:endParaRPr lang="pl-PL" sz="2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459563"/>
              </p:ext>
            </p:extLst>
          </p:nvPr>
        </p:nvGraphicFramePr>
        <p:xfrm>
          <a:off x="503544" y="1623061"/>
          <a:ext cx="8500756" cy="447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256"/>
                <a:gridCol w="6235700"/>
                <a:gridCol w="1701800"/>
              </a:tblGrid>
              <a:tr h="58926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Podskale</a:t>
                      </a:r>
                      <a:r>
                        <a:rPr lang="pl-PL" baseline="0" dirty="0" smtClean="0"/>
                        <a:t> i badane osoby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Średnia liczba punktów</a:t>
                      </a:r>
                      <a:endParaRPr lang="pl-PL" dirty="0"/>
                    </a:p>
                  </a:txBody>
                  <a:tcPr/>
                </a:tc>
              </a:tr>
              <a:tr h="336722">
                <a:tc gridSpan="3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b="1" baseline="0" dirty="0" smtClean="0">
                          <a:solidFill>
                            <a:schemeClr val="bg1"/>
                          </a:solidFill>
                        </a:rPr>
                        <a:t>RODZICE (N=18)</a:t>
                      </a:r>
                      <a:endParaRPr lang="pl-PL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pl-PL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Satysfakcja ze szkoły dziecka (1-5)</a:t>
                      </a:r>
                      <a:endParaRPr lang="pl-PL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4,43</a:t>
                      </a:r>
                      <a:endParaRPr lang="pl-PL" dirty="0"/>
                    </a:p>
                  </a:txBody>
                  <a:tcPr anchor="ctr"/>
                </a:tc>
              </a:tr>
              <a:tr h="776637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Stwarzanie rodzicom możliwości uczestnictwa w życiu klasy/szkoły (6-11)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4,51</a:t>
                      </a:r>
                      <a:endParaRPr lang="pl-PL" dirty="0"/>
                    </a:p>
                  </a:txBody>
                  <a:tcPr anchor="ctr"/>
                </a:tc>
              </a:tr>
              <a:tr h="336722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Wsparcie uczniów ze strony nauczycieli</a:t>
                      </a:r>
                      <a:r>
                        <a:rPr lang="pl-PL" baseline="0" dirty="0" smtClean="0"/>
                        <a:t> (12-17)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4,2</a:t>
                      </a:r>
                      <a:endParaRPr lang="pl-PL" dirty="0"/>
                    </a:p>
                  </a:txBody>
                  <a:tcPr anchor="ctr"/>
                </a:tc>
              </a:tr>
              <a:tr h="589263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4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Uczestnictwo rodziców w życiu i pracy klasy/szkoły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(18-21)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4,08</a:t>
                      </a:r>
                      <a:endParaRPr lang="pl-PL" dirty="0"/>
                    </a:p>
                  </a:txBody>
                  <a:tcPr anchor="ctr"/>
                </a:tc>
              </a:tr>
              <a:tr h="336722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5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Wsparcie dla rodziców (22-25)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4,3</a:t>
                      </a:r>
                      <a:endParaRPr lang="pl-PL" dirty="0"/>
                    </a:p>
                  </a:txBody>
                  <a:tcPr anchor="ctr"/>
                </a:tc>
              </a:tr>
              <a:tr h="336722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5"/>
                      </a:pP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89263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6"/>
                      </a:pP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dirty="0" smtClean="0"/>
                        <a:t>Przeciążenie</a:t>
                      </a:r>
                      <a:r>
                        <a:rPr lang="pl-PL" baseline="0" dirty="0" smtClean="0"/>
                        <a:t> dziecka pracą szkolną i stres w szkole (26-29)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2,32</a:t>
                      </a:r>
                      <a:endParaRPr lang="pl-PL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036" y="184340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234176"/>
            <a:ext cx="8596668" cy="13492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/>
              <a:t>STANDARD IV</a:t>
            </a:r>
            <a:br>
              <a:rPr lang="pl-PL" dirty="0" smtClean="0"/>
            </a:br>
            <a:r>
              <a:rPr lang="pl-PL" sz="2400" dirty="0" smtClean="0"/>
              <a:t>WNIOSKI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784195"/>
            <a:ext cx="8899156" cy="4683512"/>
          </a:xfrm>
        </p:spPr>
        <p:txBody>
          <a:bodyPr>
            <a:normAutofit/>
          </a:bodyPr>
          <a:lstStyle/>
          <a:p>
            <a:pPr lvl="0"/>
            <a:r>
              <a:rPr lang="pl-PL" sz="2200" dirty="0"/>
              <a:t>Uczniowie, nauczyciele, pracownicy szkoły oraz rodzice odczuwają satysfakcję ze szkoły. </a:t>
            </a:r>
          </a:p>
          <a:p>
            <a:pPr lvl="0"/>
            <a:r>
              <a:rPr lang="pl-PL" sz="2200" dirty="0"/>
              <a:t>Uczniowie są  zadowoleni z nauki w szkole. Chętnie do niej przychodzą, lubią się uczyć, uważają, że zajęcia są ciekawe i interesujące.  Relacje między nauczycielami, a uczniami oceniane są przez uczniów jako bardzo dobre. Deklarują sympatię do wychowawców i innych nauczycieli przedmiotów. </a:t>
            </a:r>
          </a:p>
          <a:p>
            <a:pPr lvl="0"/>
            <a:r>
              <a:rPr lang="pl-PL" sz="2200" dirty="0"/>
              <a:t>Respondenci mają możliwość uczestniczenia w życiu klasy i szkoły, odczuwają wsparcie ze strony dyrektora. </a:t>
            </a:r>
            <a:endParaRPr lang="pl-PL" sz="2200" dirty="0" smtClean="0"/>
          </a:p>
          <a:p>
            <a:r>
              <a:rPr lang="pl-PL" sz="2200" dirty="0"/>
              <a:t>Uczniowie mogą liczyć na wsparcie nauczycieli, nauczyciele chętnie udzielają pomocy, natomiast rodzice również zauważają wsparcie swoich dzieci ze strony nauczycieli.</a:t>
            </a:r>
          </a:p>
          <a:p>
            <a:pPr lvl="0"/>
            <a:endParaRPr lang="pl-PL" sz="2200" dirty="0"/>
          </a:p>
          <a:p>
            <a:pPr marL="0" lvl="0" indent="0" algn="just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489" y="150885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28583"/>
            <a:ext cx="8596668" cy="15217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/>
              <a:t>STANDARD IV</a:t>
            </a:r>
            <a:br>
              <a:rPr lang="pl-PL" dirty="0" smtClean="0"/>
            </a:br>
            <a:r>
              <a:rPr lang="pl-PL" sz="2400" dirty="0" smtClean="0"/>
              <a:t>WNIOSKI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904111"/>
            <a:ext cx="8854550" cy="4532311"/>
          </a:xfrm>
        </p:spPr>
        <p:txBody>
          <a:bodyPr>
            <a:normAutofit/>
          </a:bodyPr>
          <a:lstStyle/>
          <a:p>
            <a:pPr lvl="0"/>
            <a:r>
              <a:rPr lang="pl-PL" sz="2200" dirty="0" smtClean="0"/>
              <a:t>Uczniowie </a:t>
            </a:r>
            <a:r>
              <a:rPr lang="pl-PL" sz="2200" dirty="0"/>
              <a:t>czują się motywowani do osiągania sukcesów.</a:t>
            </a:r>
          </a:p>
          <a:p>
            <a:pPr lvl="0"/>
            <a:r>
              <a:rPr lang="pl-PL" sz="2200" dirty="0"/>
              <a:t> Uczniowie znają i przestrzegają praw ucznia .</a:t>
            </a:r>
          </a:p>
          <a:p>
            <a:pPr lvl="0"/>
            <a:r>
              <a:rPr lang="pl-PL" sz="2200" dirty="0"/>
              <a:t> Ankietowani wysoko oceniają relacje między sobą. </a:t>
            </a:r>
          </a:p>
          <a:p>
            <a:pPr lvl="0"/>
            <a:r>
              <a:rPr lang="pl-PL" sz="2200" dirty="0"/>
              <a:t>Nauczyciele wyżej oceniają  uczestnictwo rodziców w życiu klasy / szkoły  niż sami rodzice.</a:t>
            </a:r>
          </a:p>
          <a:p>
            <a:pPr lvl="0"/>
            <a:r>
              <a:rPr lang="pl-PL" sz="2200" dirty="0"/>
              <a:t>Badani podobnie oceniają swoje poczucie przeciążenia pracą szkolną oraz stresem związanym ze szkołą – nie jest ono zbyt wysokie.</a:t>
            </a:r>
          </a:p>
          <a:p>
            <a:pPr lvl="0"/>
            <a:r>
              <a:rPr lang="pl-PL" sz="2200" dirty="0"/>
              <a:t>Respondenci zauważają problem występowania przemocy i zachowań aspołecznych wśród uczniów, które występują rzadko.</a:t>
            </a:r>
          </a:p>
          <a:p>
            <a:pPr marL="0" indent="0">
              <a:buNone/>
            </a:pPr>
            <a:endParaRPr lang="pl-PL" dirty="0"/>
          </a:p>
          <a:p>
            <a:pPr marL="0" lvl="0" indent="0" algn="just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884" y="128583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10127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STANDARD IV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PROBLEMY PRIORYTETOWE WYMAGAJĄCE ROZWIĄZANIA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784178"/>
            <a:ext cx="8596668" cy="3337842"/>
          </a:xfrm>
        </p:spPr>
        <p:txBody>
          <a:bodyPr>
            <a:normAutofit/>
          </a:bodyPr>
          <a:lstStyle/>
          <a:p>
            <a:pPr lvl="0"/>
            <a:r>
              <a:rPr lang="pl-PL" sz="2200" dirty="0"/>
              <a:t>Wzmocnienie poczucia wartości własnej uczniów - uczniowie niżej oceniają swoje podejście do nauki i zachowania niż nauczyciele.</a:t>
            </a:r>
          </a:p>
          <a:p>
            <a:pPr lvl="0"/>
            <a:r>
              <a:rPr lang="pl-PL" sz="2200" dirty="0"/>
              <a:t>Zwrócić uwagę na relacje między uczniami – kulturę słowa, przezwiska.</a:t>
            </a:r>
          </a:p>
          <a:p>
            <a:pPr lvl="0"/>
            <a:r>
              <a:rPr lang="pl-PL" sz="2200" dirty="0"/>
              <a:t>Stworzenie pracownikom, którzy nie są nauczycielami pełniejszego uczestnictwa w życiu szkoły.</a:t>
            </a:r>
          </a:p>
          <a:p>
            <a:pPr marL="0" lv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791" y="249192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124" y="348230"/>
            <a:ext cx="8596668" cy="162553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STANDARD V</a:t>
            </a:r>
            <a:br>
              <a:rPr lang="pl-PL" dirty="0" smtClean="0"/>
            </a:br>
            <a:r>
              <a:rPr lang="pl-PL" sz="1900" dirty="0" smtClean="0"/>
              <a:t>Szkoła promująca zdrowie tworzy środowisko fizyczne sprzyjające zdrowiu, bezpieczeństwu i dobremu samopoczuciu uczniów i pracowników</a:t>
            </a:r>
            <a:endParaRPr lang="pl-PL" sz="19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762466"/>
              </p:ext>
            </p:extLst>
          </p:nvPr>
        </p:nvGraphicFramePr>
        <p:xfrm>
          <a:off x="808344" y="2014971"/>
          <a:ext cx="8119756" cy="465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0956"/>
                <a:gridCol w="1828800"/>
              </a:tblGrid>
              <a:tr h="57436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Wymiar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Średnia liczba punktów</a:t>
                      </a:r>
                      <a:endParaRPr lang="pl-PL" dirty="0"/>
                    </a:p>
                  </a:txBody>
                  <a:tcPr anchor="ctr"/>
                </a:tc>
              </a:tr>
              <a:tr h="391276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Budynek i teren szkoły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4,7</a:t>
                      </a:r>
                      <a:endParaRPr lang="pl-PL" dirty="0"/>
                    </a:p>
                  </a:txBody>
                  <a:tcPr anchor="ctr"/>
                </a:tc>
              </a:tr>
              <a:tr h="391276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2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Warunki sanitarne, czystość i estetyka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pomieszczeń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4,9</a:t>
                      </a:r>
                      <a:endParaRPr lang="pl-PL" dirty="0"/>
                    </a:p>
                  </a:txBody>
                  <a:tcPr anchor="ctr"/>
                </a:tc>
              </a:tr>
              <a:tr h="391276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3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Mikroklimat, oświetlenie, ochrona przed hasłem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5,0</a:t>
                      </a:r>
                      <a:endParaRPr lang="pl-PL" dirty="0"/>
                    </a:p>
                  </a:txBody>
                  <a:tcPr anchor="ctr"/>
                </a:tc>
              </a:tr>
              <a:tr h="391276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4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Meble dla uczniów i nauczycieli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4,8</a:t>
                      </a:r>
                      <a:endParaRPr lang="pl-PL" dirty="0"/>
                    </a:p>
                  </a:txBody>
                  <a:tcPr anchor="ctr"/>
                </a:tc>
              </a:tr>
              <a:tr h="391276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5"/>
                      </a:pPr>
                      <a:r>
                        <a:rPr lang="pl-PL" dirty="0" smtClean="0"/>
                        <a:t>Organizacja lekcji i przerw</a:t>
                      </a:r>
                      <a:r>
                        <a:rPr lang="pl-PL" baseline="0" dirty="0" smtClean="0"/>
                        <a:t> międzylekcyjnych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4,3</a:t>
                      </a:r>
                      <a:endParaRPr lang="pl-PL" dirty="0"/>
                    </a:p>
                  </a:txBody>
                  <a:tcPr anchor="ctr"/>
                </a:tc>
              </a:tr>
              <a:tr h="391276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6"/>
                      </a:pPr>
                      <a:r>
                        <a:rPr lang="pl-PL" dirty="0" smtClean="0"/>
                        <a:t>Warunki i organizacja zajęć ruchowych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4,8</a:t>
                      </a:r>
                      <a:endParaRPr lang="pl-PL" dirty="0"/>
                    </a:p>
                  </a:txBody>
                  <a:tcPr anchor="ctr"/>
                </a:tc>
              </a:tr>
              <a:tr h="574366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7"/>
                      </a:pPr>
                      <a:r>
                        <a:rPr lang="pl-PL" dirty="0" smtClean="0"/>
                        <a:t>Organizacja posiłków i dostępność napojów dla uczniów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5,0</a:t>
                      </a:r>
                      <a:endParaRPr lang="pl-PL" dirty="0"/>
                    </a:p>
                  </a:txBody>
                  <a:tcPr anchor="ctr"/>
                </a:tc>
              </a:tr>
              <a:tr h="574366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8"/>
                      </a:pPr>
                      <a:r>
                        <a:rPr lang="pl-PL" dirty="0" smtClean="0"/>
                        <a:t> Zabezpieczenie przed wypadkami, urazami i dostępność pierwszej pomocy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4,7</a:t>
                      </a:r>
                      <a:endParaRPr lang="pl-PL" dirty="0"/>
                    </a:p>
                  </a:txBody>
                  <a:tcPr anchor="ctr"/>
                </a:tc>
              </a:tr>
              <a:tr h="39127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b="1" dirty="0" smtClean="0"/>
                        <a:t>Średnia liczba punktów łącznie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4,8</a:t>
                      </a:r>
                      <a:endParaRPr lang="pl-PL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396" y="184339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26183"/>
            <a:ext cx="8596668" cy="129354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/>
              <a:t>STANDARD V</a:t>
            </a:r>
            <a:br>
              <a:rPr lang="pl-PL" dirty="0" smtClean="0"/>
            </a:br>
            <a:r>
              <a:rPr lang="pl-PL" sz="2400" dirty="0" smtClean="0"/>
              <a:t>WNIOSKI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728439"/>
            <a:ext cx="8596668" cy="4964461"/>
          </a:xfrm>
        </p:spPr>
        <p:txBody>
          <a:bodyPr>
            <a:normAutofit/>
          </a:bodyPr>
          <a:lstStyle/>
          <a:p>
            <a:pPr lvl="0"/>
            <a:r>
              <a:rPr lang="pl-PL" sz="2200" dirty="0"/>
              <a:t>Bardzo dobry stan techniczny budynku.</a:t>
            </a:r>
          </a:p>
          <a:p>
            <a:pPr lvl="0"/>
            <a:r>
              <a:rPr lang="pl-PL" sz="2200" dirty="0"/>
              <a:t>Szkoła położona jest w miejscu bezpiecznym, z dala od zanieczyszczeń i hałasu, otoczenie bez zagrożeń dla zdrowia uczniów.</a:t>
            </a:r>
          </a:p>
          <a:p>
            <a:pPr lvl="0"/>
            <a:r>
              <a:rPr lang="pl-PL" sz="2200" dirty="0"/>
              <a:t>Budynek jest przystosowany do osób niepełnosprawnych.</a:t>
            </a:r>
          </a:p>
          <a:p>
            <a:pPr lvl="0"/>
            <a:r>
              <a:rPr lang="pl-PL" sz="2200" dirty="0"/>
              <a:t>Nauczyciele i pracownicy obsługi posiadają odpowiednio wyposażone pokoje i pomieszczenia z warunkami do pracy, odpoczynku czy spożycia posiłku.</a:t>
            </a:r>
          </a:p>
          <a:p>
            <a:pPr lvl="0"/>
            <a:r>
              <a:rPr lang="pl-PL" sz="2200" dirty="0"/>
              <a:t>Sanitariaty są w dobrym stanie technicznym, utrzymane w czystości i porządku, zaopatrzone w środki czystości.</a:t>
            </a:r>
          </a:p>
          <a:p>
            <a:pPr lvl="0"/>
            <a:r>
              <a:rPr lang="pl-PL" sz="2200" dirty="0"/>
              <a:t>W szkole w sposób ciągły prowadzona jest segregacja odpadów i zbiórka surowców wtórnych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582" y="249192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50885"/>
            <a:ext cx="8596668" cy="115380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/>
              <a:t>STANDARD V</a:t>
            </a:r>
            <a:br>
              <a:rPr lang="pl-PL" dirty="0" smtClean="0"/>
            </a:br>
            <a:r>
              <a:rPr lang="pl-PL" sz="2400" dirty="0" smtClean="0"/>
              <a:t>WNIOSKI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494264"/>
            <a:ext cx="8596668" cy="5675970"/>
          </a:xfrm>
        </p:spPr>
        <p:txBody>
          <a:bodyPr>
            <a:noAutofit/>
          </a:bodyPr>
          <a:lstStyle/>
          <a:p>
            <a:pPr lvl="0"/>
            <a:r>
              <a:rPr lang="pl-PL" sz="1900" dirty="0"/>
              <a:t>Pomieszczenia, klasy, korytarze w szkole są utrzymane w czystości, ukwiecone, kolorowe i estetyczne, co jest zasługą pracowników szkoły i uczniów.</a:t>
            </a:r>
          </a:p>
          <a:p>
            <a:pPr lvl="0"/>
            <a:r>
              <a:rPr lang="pl-PL" sz="1900" dirty="0"/>
              <a:t>Mikroklimat w budynku służy warunkom pracy, nauki i wypoczynku – odpowiednia temperatura, zabezpieczenia przed nadmiernym nasłonecznieniem, hałasem i zanieczyszczeniami.</a:t>
            </a:r>
          </a:p>
          <a:p>
            <a:pPr lvl="0"/>
            <a:r>
              <a:rPr lang="pl-PL" sz="1900" dirty="0"/>
              <a:t>Meble dostosowane są do wzrostu uczniów</a:t>
            </a:r>
          </a:p>
          <a:p>
            <a:pPr lvl="0"/>
            <a:r>
              <a:rPr lang="pl-PL" sz="1900" dirty="0"/>
              <a:t>Wielkość budynku wystarczająca dla liczby uczniów - brak przeludnienia, możliwa jednozmianowość i dobre planowanie zajęć, odpowiednio długie przerwy międzylekcyjne.</a:t>
            </a:r>
          </a:p>
          <a:p>
            <a:pPr lvl="0"/>
            <a:r>
              <a:rPr lang="pl-PL" sz="1900" dirty="0"/>
              <a:t>Szkoła posiada dobre zaplecze do rekreacji i organizacji zajęć ruchowych - bardzo dobrze zorganizowany i wyposażony kompleks sportowy „Orlik”, sala gimnastyczna, dobre zaopatrzenie w sprzęt sportowy odpowiadający wszelkim normom higieny i bezpieczeństwa. Na terenie szkolnym znajduje się plac zabaw, szkoła posiada salkę przeznaczoną do gimnastyki korekcyjnej oraz salę zabaw z programu „Radosna szkoła”.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884" y="150885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8592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/>
              <a:t>STANDARD 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/>
              <a:t>Szkoła promująca zdrowie pomaga członkom społeczności szkolnej</a:t>
            </a:r>
            <a:br>
              <a:rPr lang="pl-PL" sz="2200" dirty="0"/>
            </a:br>
            <a:r>
              <a:rPr lang="pl-PL" sz="2200" dirty="0"/>
              <a:t>(w tym rodzicom) zrozumieć i zaakceptować koncepcję szkoły promującej zdrowie</a:t>
            </a:r>
            <a:br>
              <a:rPr lang="pl-PL" sz="2200" dirty="0"/>
            </a:br>
            <a:endParaRPr lang="pl-PL" sz="2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149330"/>
              </p:ext>
            </p:extLst>
          </p:nvPr>
        </p:nvGraphicFramePr>
        <p:xfrm>
          <a:off x="640080" y="2766061"/>
          <a:ext cx="8633922" cy="289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6961"/>
                <a:gridCol w="4316961"/>
              </a:tblGrid>
              <a:tr h="37766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Wymiar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Średnia liczba punktów</a:t>
                      </a:r>
                      <a:endParaRPr lang="pl-PL" dirty="0"/>
                    </a:p>
                  </a:txBody>
                  <a:tcPr/>
                </a:tc>
              </a:tr>
              <a:tr h="121059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Upowszechnianie koncepcji szkoły promującej zdrowie i znajomości tej koncepcji w społeczności szkolnej i lokalnej (arkusz I)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4,7</a:t>
                      </a:r>
                      <a:endParaRPr lang="pl-PL" dirty="0"/>
                    </a:p>
                  </a:txBody>
                  <a:tcPr anchor="ctr"/>
                </a:tc>
              </a:tr>
              <a:tr h="931227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Zrozumienie i akceptacja koncepcji szkoły promującej zdrowie w społeczności szkolnej (arkusz II)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4,4</a:t>
                      </a:r>
                      <a:endParaRPr lang="pl-PL" dirty="0"/>
                    </a:p>
                  </a:txBody>
                  <a:tcPr anchor="ctr"/>
                </a:tc>
              </a:tr>
              <a:tr h="377664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Średnia</a:t>
                      </a:r>
                      <a:r>
                        <a:rPr lang="pl-PL" b="1" baseline="0" dirty="0" smtClean="0"/>
                        <a:t> liczba punktów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4,55</a:t>
                      </a:r>
                      <a:endParaRPr lang="pl-PL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245745"/>
            <a:ext cx="2381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39735"/>
            <a:ext cx="8596668" cy="135452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/>
              <a:t>STANDARD V</a:t>
            </a:r>
            <a:br>
              <a:rPr lang="pl-PL" dirty="0" smtClean="0"/>
            </a:br>
            <a:r>
              <a:rPr lang="pl-PL" sz="2400" dirty="0" smtClean="0"/>
              <a:t>WNIOSKI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773045"/>
            <a:ext cx="8596668" cy="4919856"/>
          </a:xfrm>
        </p:spPr>
        <p:txBody>
          <a:bodyPr>
            <a:noAutofit/>
          </a:bodyPr>
          <a:lstStyle/>
          <a:p>
            <a:pPr lvl="0"/>
            <a:r>
              <a:rPr lang="pl-PL" sz="2000" dirty="0"/>
              <a:t>Szkoła kładzie duży nacisk na zasady racjonalnego żywienia - zapewnienie każdemu uczniowi możliwości spożycia w odpowiednich warunkach posiłku, dowożone są ciepłe posiłki do stołówki szkolnej, bezpłatne mleko dla wszystkich dzieci.</a:t>
            </a:r>
          </a:p>
          <a:p>
            <a:pPr lvl="0"/>
            <a:r>
              <a:rPr lang="pl-PL" sz="2000" dirty="0"/>
              <a:t>Szkoła jest dobrze zabezpieczona przed wypadkami i urazami. </a:t>
            </a:r>
          </a:p>
          <a:p>
            <a:pPr lvl="0"/>
            <a:r>
              <a:rPr lang="pl-PL" sz="2000" dirty="0"/>
              <a:t>Uczniowie są systematycznie uczeni udzielania pierwszej pomocy przedmedycznej – program WOŚP „Ratujemy i uczymy ratować”. Wszyscy nauczyciele są przeszkoleni w zakresie udzielania pierwszej pomocy. Jest odpowiednio wyposażona apteczka pierwszej pomocy, znajduje się w wyznaczonym miejscu. </a:t>
            </a:r>
          </a:p>
          <a:p>
            <a:pPr lvl="0"/>
            <a:r>
              <a:rPr lang="pl-PL" sz="2000" dirty="0"/>
              <a:t>W szkole prowadzone są działania edukacyjne dotyczące bezpieczeństwa, zdrowego stylu życia, pierwszej pomocy w formie warsztatów, zajęć lekcyjnych, pogadanek, spotkania z pielęgniarką, policją i strażakami.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791" y="139735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10127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STANDARD V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PROBLEMY PRIORYTETOWE WYMAGAJĄCE ROZWIĄZANIA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590259"/>
            <a:ext cx="8596668" cy="3549716"/>
          </a:xfrm>
        </p:spPr>
        <p:txBody>
          <a:bodyPr>
            <a:normAutofit/>
          </a:bodyPr>
          <a:lstStyle/>
          <a:p>
            <a:pPr lvl="0"/>
            <a:r>
              <a:rPr lang="pl-PL" sz="2200" dirty="0"/>
              <a:t>Wypracować nawyk systematycznego prowadzenia ćwiczeń śródlekcyjnych (nie tylko w klasach młodszych).</a:t>
            </a:r>
          </a:p>
          <a:p>
            <a:pPr lvl="0"/>
            <a:r>
              <a:rPr lang="pl-PL" sz="2200" dirty="0"/>
              <a:t>Zachęcić pracowników szkoły do zwiększenia aktywności fizycznej (na terenie szkoły).</a:t>
            </a:r>
          </a:p>
          <a:p>
            <a:pPr lvl="0"/>
            <a:r>
              <a:rPr lang="pl-PL" sz="2200" dirty="0"/>
              <a:t>Umożliwić dzieciom wyjście na zewnątrz w czasie przerw.</a:t>
            </a:r>
          </a:p>
          <a:p>
            <a:pPr lvl="0"/>
            <a:r>
              <a:rPr lang="pl-PL" sz="2200" dirty="0"/>
              <a:t>Zakupić odpowiednio oznakowane kosze do segregacji odpadów na korytarze szkolne.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245" y="249192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6590" y="330819"/>
            <a:ext cx="8596668" cy="1007327"/>
          </a:xfrm>
        </p:spPr>
        <p:txBody>
          <a:bodyPr/>
          <a:lstStyle/>
          <a:p>
            <a:pPr algn="ctr"/>
            <a:r>
              <a:rPr lang="pl-PL" dirty="0" smtClean="0"/>
              <a:t>OGÓLNE WYNIKI AUTOEWALUACJI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13374"/>
              </p:ext>
            </p:extLst>
          </p:nvPr>
        </p:nvGraphicFramePr>
        <p:xfrm>
          <a:off x="558838" y="1087903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882807" y="5006588"/>
            <a:ext cx="8380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6600"/>
                </a:solidFill>
              </a:rPr>
              <a:t>W standardzie IV pierwsza kolumna im </a:t>
            </a:r>
            <a:r>
              <a:rPr lang="pl-PL" u="sng" dirty="0" smtClean="0">
                <a:solidFill>
                  <a:srgbClr val="FF6600"/>
                </a:solidFill>
              </a:rPr>
              <a:t>większą</a:t>
            </a:r>
            <a:r>
              <a:rPr lang="pl-PL" dirty="0" smtClean="0">
                <a:solidFill>
                  <a:srgbClr val="FF6600"/>
                </a:solidFill>
              </a:rPr>
              <a:t> wskazuje liczbę punków tym prezentuje korzystniejszy wynik.</a:t>
            </a:r>
          </a:p>
          <a:p>
            <a:endParaRPr lang="pl-PL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rgbClr val="C00000"/>
                </a:solidFill>
              </a:rPr>
              <a:t>W standardzie IV druga kolumna im </a:t>
            </a:r>
            <a:r>
              <a:rPr lang="pl-PL" u="sng" dirty="0" smtClean="0">
                <a:solidFill>
                  <a:srgbClr val="C00000"/>
                </a:solidFill>
              </a:rPr>
              <a:t>mniejszą</a:t>
            </a:r>
            <a:r>
              <a:rPr lang="pl-PL" dirty="0" smtClean="0">
                <a:solidFill>
                  <a:srgbClr val="C00000"/>
                </a:solidFill>
              </a:rPr>
              <a:t> wskazuje liczbę punktów tym prezentuje korzystniejszy wynik. 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791" y="217793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Problemy priorytetowe wymagające rozwiązania w najbliższym okresie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628941"/>
            <a:ext cx="8596668" cy="3214299"/>
          </a:xfrm>
        </p:spPr>
        <p:txBody>
          <a:bodyPr>
            <a:normAutofit/>
          </a:bodyPr>
          <a:lstStyle/>
          <a:p>
            <a:pPr algn="just"/>
            <a:r>
              <a:rPr lang="pl-PL" sz="2200" dirty="0"/>
              <a:t>Mobilizowanie rodziców do udziału w działaniach </a:t>
            </a:r>
            <a:r>
              <a:rPr lang="pl-PL" sz="2200" dirty="0" err="1"/>
              <a:t>SzPZ</a:t>
            </a:r>
            <a:r>
              <a:rPr lang="pl-PL" sz="2200" dirty="0"/>
              <a:t>. </a:t>
            </a:r>
          </a:p>
          <a:p>
            <a:pPr lvl="0" algn="just"/>
            <a:r>
              <a:rPr lang="pl-PL" sz="2200" dirty="0" smtClean="0"/>
              <a:t>Udoskonalić </a:t>
            </a:r>
            <a:r>
              <a:rPr lang="pl-PL" sz="2200" dirty="0"/>
              <a:t>procedury przekazywania informacji o projektach </a:t>
            </a:r>
            <a:r>
              <a:rPr lang="pl-PL" sz="2200" dirty="0" err="1"/>
              <a:t>SzPZ</a:t>
            </a:r>
            <a:r>
              <a:rPr lang="pl-PL" sz="2200" dirty="0"/>
              <a:t> członkom społeczności szkolnej.</a:t>
            </a:r>
          </a:p>
          <a:p>
            <a:pPr algn="just"/>
            <a:r>
              <a:rPr lang="pl-PL" sz="2200" dirty="0" smtClean="0"/>
              <a:t>W większym stopniu wykorzystywać potencjał chętnych rodziców w organizowaniu  i przeprowadzaniu niektórych zajęć z edukacji prozdrowotnej.</a:t>
            </a:r>
          </a:p>
          <a:p>
            <a:pPr algn="just"/>
            <a:endParaRPr lang="pl-PL" sz="220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791" y="195491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 za uwagę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4200" y="5448300"/>
            <a:ext cx="8689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Szkoła Podstawowa im. Jana Pawła II w Jabłonce</a:t>
            </a:r>
            <a:br>
              <a:rPr lang="pl-PL" dirty="0" smtClean="0"/>
            </a:br>
            <a:r>
              <a:rPr lang="pl-PL" dirty="0" smtClean="0"/>
              <a:t>Jabłonka 19, 36-204 Dydnia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e-mail: spjablonka@poczta.onet.pl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073" y="99466"/>
            <a:ext cx="2383743" cy="2341067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1269999"/>
            <a:ext cx="5959977" cy="4178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8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6539" cy="146452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STANDARD I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smtClean="0"/>
              <a:t>Więcej informacji o </a:t>
            </a:r>
            <a:r>
              <a:rPr lang="pl-PL" sz="2700" dirty="0" err="1" smtClean="0"/>
              <a:t>SzPZ</a:t>
            </a:r>
            <a:r>
              <a:rPr lang="pl-PL" sz="2700" dirty="0" smtClean="0"/>
              <a:t>  chcieliby otrzymywać</a:t>
            </a:r>
            <a:endParaRPr lang="pl-PL" sz="27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873" y="98425"/>
            <a:ext cx="2200481" cy="2165273"/>
          </a:xfrm>
          <a:prstGeom prst="rect">
            <a:avLst/>
          </a:prstGeom>
        </p:spPr>
      </p:pic>
      <p:graphicFrame>
        <p:nvGraphicFramePr>
          <p:cNvPr id="20" name="Symbol zastępczy zawartości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960444"/>
              </p:ext>
            </p:extLst>
          </p:nvPr>
        </p:nvGraphicFramePr>
        <p:xfrm>
          <a:off x="524107" y="2103119"/>
          <a:ext cx="8750068" cy="459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935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/>
              <a:t>STANDARD I</a:t>
            </a:r>
            <a:br>
              <a:rPr lang="pl-PL" dirty="0" smtClean="0"/>
            </a:br>
            <a:r>
              <a:rPr lang="pl-PL" sz="2400" dirty="0" smtClean="0"/>
              <a:t>WNIOSKI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03119"/>
            <a:ext cx="8596668" cy="4309713"/>
          </a:xfrm>
        </p:spPr>
        <p:txBody>
          <a:bodyPr>
            <a:normAutofit/>
          </a:bodyPr>
          <a:lstStyle/>
          <a:p>
            <a:pPr lvl="0"/>
            <a:r>
              <a:rPr lang="pl-PL" sz="2200" dirty="0"/>
              <a:t>Koncepcja Szkoły Promującej zdrowie jest w naszej szkole znana od 2006 roku i rozpowszechniona wśród nauczycieli jak i pracowników szkoły, nieco mniej znana uczniom i ich rodzicom.</a:t>
            </a:r>
          </a:p>
          <a:p>
            <a:pPr lvl="0"/>
            <a:r>
              <a:rPr lang="pl-PL" sz="2200" dirty="0"/>
              <a:t>Społeczność szkolna, czyli uczniowie, nauczyciele oraz pracownicy, nie będący nauczycielami podejmują starania w celu poprawy swego samopoczucia i zdrowia.</a:t>
            </a:r>
          </a:p>
          <a:p>
            <a:pPr lvl="0"/>
            <a:r>
              <a:rPr lang="pl-PL" sz="2200" dirty="0" smtClean="0"/>
              <a:t>Wiedza na temat </a:t>
            </a:r>
            <a:r>
              <a:rPr lang="pl-PL" sz="2200" dirty="0" err="1" smtClean="0"/>
              <a:t>SzPZ</a:t>
            </a:r>
            <a:r>
              <a:rPr lang="pl-PL" sz="2200" dirty="0" smtClean="0"/>
              <a:t> jest duża, ale wszyscy członkowie społeczności szkolnej chcieliby otrzymywać więcej informacji na jej temat (nauczyciele oczekują nowych rozwiązań problemów priorytetowych, przykładów zajęć warsztatowych, wymiany doświadczeń).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258" y="92033"/>
            <a:ext cx="2381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49844"/>
            <a:ext cx="8596668" cy="13084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/>
              <a:t>STANDARD I</a:t>
            </a:r>
            <a:br>
              <a:rPr lang="pl-PL" dirty="0" smtClean="0"/>
            </a:br>
            <a:r>
              <a:rPr lang="pl-PL" sz="2400" dirty="0" smtClean="0"/>
              <a:t>WNIOSKI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806498"/>
            <a:ext cx="8596668" cy="4895386"/>
          </a:xfrm>
        </p:spPr>
        <p:txBody>
          <a:bodyPr>
            <a:noAutofit/>
          </a:bodyPr>
          <a:lstStyle/>
          <a:p>
            <a:pPr lvl="0"/>
            <a:r>
              <a:rPr lang="pl-PL" sz="2200" dirty="0"/>
              <a:t>Wszyscy ankietowani nauczyciele w ostatnich dwóch latach przeczytali co najmniej jedną publikację na temat promocji zdrowia i uczestniczyli w zajęciach, które poszerzyły ich wiedzę i umiejętności w tym zakresie.</a:t>
            </a:r>
          </a:p>
          <a:p>
            <a:pPr lvl="0"/>
            <a:r>
              <a:rPr lang="pl-PL" sz="2200" dirty="0"/>
              <a:t>Wszyscy uczniowie znają podstawowe cechy </a:t>
            </a:r>
            <a:r>
              <a:rPr lang="pl-PL" sz="2200" dirty="0" err="1"/>
              <a:t>SzPZ</a:t>
            </a:r>
            <a:r>
              <a:rPr lang="pl-PL" sz="2200" dirty="0"/>
              <a:t>. Spośród tej grupy ankietowanych 82% deklaruje, że wie w jaki sposób może się włączyć w rozwój </a:t>
            </a:r>
            <a:r>
              <a:rPr lang="pl-PL" sz="2200" dirty="0" err="1"/>
              <a:t>SzPZ</a:t>
            </a:r>
            <a:endParaRPr lang="pl-PL" sz="2200" dirty="0"/>
          </a:p>
          <a:p>
            <a:pPr lvl="0"/>
            <a:r>
              <a:rPr lang="pl-PL" sz="2200" dirty="0"/>
              <a:t>Wszyscy pracownicy, nie będący nauczycielami wiedzą co to jest </a:t>
            </a:r>
            <a:r>
              <a:rPr lang="pl-PL" sz="2200" dirty="0" err="1"/>
              <a:t>SzPZ</a:t>
            </a:r>
            <a:r>
              <a:rPr lang="pl-PL" sz="2200" dirty="0"/>
              <a:t> , jaka jest ich rola i zadania w rozwoju </a:t>
            </a:r>
            <a:r>
              <a:rPr lang="pl-PL" sz="2200" dirty="0" err="1"/>
              <a:t>SzPZ</a:t>
            </a:r>
            <a:r>
              <a:rPr lang="pl-PL" sz="2200" dirty="0"/>
              <a:t> .</a:t>
            </a:r>
          </a:p>
          <a:p>
            <a:pPr lvl="0"/>
            <a:r>
              <a:rPr lang="pl-PL" sz="2200" dirty="0"/>
              <a:t>Brak pełnego i aktywnego uczestnictwa rodziców w działaniach prozdrowotnych szkoły większość ankietowanych tłumaczy brakiem czasu spowodowanym wykonywaniem pracy zawodowej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190" y="149844"/>
            <a:ext cx="2381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10127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STANDARD I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PROBLEMY PRIORYTETOWE WYMAGAJĄCE ROZWIĄZANIA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605758"/>
            <a:ext cx="8596668" cy="3895404"/>
          </a:xfrm>
        </p:spPr>
        <p:txBody>
          <a:bodyPr>
            <a:normAutofit/>
          </a:bodyPr>
          <a:lstStyle/>
          <a:p>
            <a:pPr lvl="0"/>
            <a:r>
              <a:rPr lang="pl-PL" sz="2200" dirty="0"/>
              <a:t>Przygotowanie szkoleń dla rodziców, nauczycieli i pracowników szkoły dotyczących zagadnień związanych ze Szkołą Promującą Zdrowie. </a:t>
            </a:r>
          </a:p>
          <a:p>
            <a:pPr lvl="0"/>
            <a:r>
              <a:rPr lang="pl-PL" sz="2200" dirty="0"/>
              <a:t>Mobilizowanie rodziców do udziału w działaniach </a:t>
            </a:r>
            <a:r>
              <a:rPr lang="pl-PL" sz="2200" dirty="0" err="1"/>
              <a:t>SzPZ</a:t>
            </a:r>
            <a:r>
              <a:rPr lang="pl-PL" sz="2200" dirty="0"/>
              <a:t>. </a:t>
            </a:r>
          </a:p>
          <a:p>
            <a:r>
              <a:rPr lang="pl-PL" sz="2200" dirty="0"/>
              <a:t>Przygotować nowe ulotki i informacje o działalności </a:t>
            </a:r>
            <a:r>
              <a:rPr lang="pl-PL" sz="2200" dirty="0" err="1" smtClean="0"/>
              <a:t>SzPZ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946" y="138693"/>
            <a:ext cx="2381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267629"/>
            <a:ext cx="8522423" cy="2355255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STANDARD II</a:t>
            </a:r>
            <a:br>
              <a:rPr lang="pl-PL" dirty="0" smtClean="0"/>
            </a:br>
            <a:r>
              <a:rPr lang="pl-PL" sz="2000" dirty="0" smtClean="0"/>
              <a:t>Szkoła </a:t>
            </a:r>
            <a:r>
              <a:rPr lang="pl-PL" sz="2000" dirty="0"/>
              <a:t>promująca zdrowie </a:t>
            </a:r>
            <a:r>
              <a:rPr lang="pl-PL" sz="2000" dirty="0" smtClean="0"/>
              <a:t>zarządza projektami promocji zdrowia</a:t>
            </a:r>
            <a:br>
              <a:rPr lang="pl-PL" sz="2000" dirty="0" smtClean="0"/>
            </a:br>
            <a:r>
              <a:rPr lang="pl-PL" sz="2000" dirty="0" smtClean="0"/>
              <a:t> w sposób sprzyjający uczestnictwu, partnerstwu i współdziałaniu społeczności szkolnej, w tym rodzicom i społeczności lokalnej, skuteczności i długofalowości działań.</a:t>
            </a:r>
            <a:endParaRPr lang="pl-PL" sz="2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956481"/>
              </p:ext>
            </p:extLst>
          </p:nvPr>
        </p:nvGraphicFramePr>
        <p:xfrm>
          <a:off x="833744" y="2818412"/>
          <a:ext cx="7552267" cy="353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035"/>
                <a:gridCol w="2755232"/>
              </a:tblGrid>
              <a:tr h="35482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Wymiar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Średnia liczba punktów</a:t>
                      </a:r>
                      <a:endParaRPr lang="pl-PL" dirty="0"/>
                    </a:p>
                  </a:txBody>
                  <a:tcPr/>
                </a:tc>
              </a:tr>
              <a:tr h="620948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3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Działalność szkolnego koordynatora ds. promocji zdrowia (arkusz III)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4,8</a:t>
                      </a:r>
                      <a:endParaRPr lang="pl-PL" dirty="0"/>
                    </a:p>
                  </a:txBody>
                  <a:tcPr anchor="ctr"/>
                </a:tc>
              </a:tr>
              <a:tr h="620948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4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Działalność szkolnego zespołu promocji zdrowia (arkusz IV)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4,9</a:t>
                      </a:r>
                      <a:endParaRPr lang="pl-PL" dirty="0"/>
                    </a:p>
                  </a:txBody>
                  <a:tcPr anchor="ctr"/>
                </a:tc>
              </a:tr>
              <a:tr h="887068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V. Miejsce promocji zdrowia w działalności      (polityce) szkoły (arkusz V)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4,8</a:t>
                      </a:r>
                      <a:endParaRPr lang="pl-PL" dirty="0"/>
                    </a:p>
                  </a:txBody>
                  <a:tcPr anchor="ctr"/>
                </a:tc>
              </a:tr>
              <a:tr h="1005752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VI. Diagnozowanie potrzeb społeczności szkolnej w zakresie promocji zdrowia (arkusz VI)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4,66</a:t>
                      </a:r>
                      <a:endParaRPr lang="pl-PL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492" y="127542"/>
            <a:ext cx="2381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1328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STANDARD II</a:t>
            </a:r>
            <a:br>
              <a:rPr lang="pl-PL" dirty="0" smtClean="0"/>
            </a:br>
            <a:r>
              <a:rPr lang="pl-PL" sz="2000" dirty="0"/>
              <a:t>Szkoła promująca zdrowie </a:t>
            </a:r>
            <a:r>
              <a:rPr lang="pl-PL" sz="2000" dirty="0" smtClean="0"/>
              <a:t>zarządza projektami promocji zdrowia w sposób sprzyjający uczestnictwu, partnerstwu i współdziałaniu społeczności szkolnej, w tym rodzicom i społeczności lokalnej, skuteczności i długofalowości i działań.</a:t>
            </a:r>
            <a:endParaRPr lang="pl-PL" sz="2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315"/>
              </p:ext>
            </p:extLst>
          </p:nvPr>
        </p:nvGraphicFramePr>
        <p:xfrm>
          <a:off x="833744" y="2818414"/>
          <a:ext cx="7552267" cy="3251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035"/>
                <a:gridCol w="2755232"/>
              </a:tblGrid>
              <a:tr h="33911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Wymiar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Średnia liczba punktów</a:t>
                      </a:r>
                      <a:endParaRPr lang="pl-PL" dirty="0"/>
                    </a:p>
                  </a:txBody>
                  <a:tcPr/>
                </a:tc>
              </a:tr>
              <a:tr h="593447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7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Planowanie działań (w tym projektów) w zakresie promocji zdrowia (arkusz VII)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4,5</a:t>
                      </a:r>
                      <a:endParaRPr lang="pl-PL" dirty="0"/>
                    </a:p>
                  </a:txBody>
                  <a:tcPr anchor="ctr"/>
                </a:tc>
              </a:tr>
              <a:tr h="593447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8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Realizacja działań (w tym projektów) w zakresie promocji zdrowia(arkusz VIII)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4,66</a:t>
                      </a:r>
                      <a:endParaRPr lang="pl-PL" dirty="0"/>
                    </a:p>
                  </a:txBody>
                  <a:tcPr anchor="ctr"/>
                </a:tc>
              </a:tr>
              <a:tr h="847781"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UcPeriod" startAt="9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Ewaluacja wyników działań (w tym projektów) w zakresie promocji zdrowia (arkusz IX)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4,0</a:t>
                      </a:r>
                      <a:r>
                        <a:rPr lang="pl-PL" dirty="0"/>
                        <a:t>5</a:t>
                      </a:r>
                    </a:p>
                  </a:txBody>
                  <a:tcPr anchor="ctr"/>
                </a:tc>
              </a:tr>
              <a:tr h="6912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b="1" dirty="0" smtClean="0"/>
                        <a:t>Średnia</a:t>
                      </a:r>
                      <a:r>
                        <a:rPr lang="pl-PL" b="1" baseline="0" dirty="0" smtClean="0"/>
                        <a:t> liczba punktów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4,68</a:t>
                      </a:r>
                      <a:endParaRPr lang="pl-PL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139734"/>
            <a:ext cx="238374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1001</TotalTime>
  <Words>1770</Words>
  <Application>Microsoft Office PowerPoint</Application>
  <PresentationFormat>Panoramiczny</PresentationFormat>
  <Paragraphs>278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9" baseType="lpstr">
      <vt:lpstr>Arial</vt:lpstr>
      <vt:lpstr>Trebuchet MS</vt:lpstr>
      <vt:lpstr>Wingdings</vt:lpstr>
      <vt:lpstr>Wingdings 3</vt:lpstr>
      <vt:lpstr>Faseta</vt:lpstr>
      <vt:lpstr>Wyniki autoewaluacji  w Szkole Promującej Zdrowie przeprowadzonej w roku szkolnym  2014/2015</vt:lpstr>
      <vt:lpstr>„Dbajmy o nasze zdrowie nie dlatego, że jest ono ważne, ale dlatego, że bez zdrowia wszystko inne jest nieważne”</vt:lpstr>
      <vt:lpstr>STANDARD I Szkoła promująca zdrowie pomaga członkom społeczności szkolnej (w tym rodzicom) zrozumieć i zaakceptować koncepcję szkoły promującej zdrowie </vt:lpstr>
      <vt:lpstr>STANDARD I  Więcej informacji o SzPZ  chcieliby otrzymywać</vt:lpstr>
      <vt:lpstr>STANDARD I WNIOSKI</vt:lpstr>
      <vt:lpstr>STANDARD I WNIOSKI</vt:lpstr>
      <vt:lpstr>STANDARD I  PROBLEMY PRIORYTETOWE WYMAGAJĄCE ROZWIĄZANIA</vt:lpstr>
      <vt:lpstr>STANDARD II Szkoła promująca zdrowie zarządza projektami promocji zdrowia  w sposób sprzyjający uczestnictwu, partnerstwu i współdziałaniu społeczności szkolnej, w tym rodzicom i społeczności lokalnej, skuteczności i długofalowości działań.</vt:lpstr>
      <vt:lpstr>STANDARD II Szkoła promująca zdrowie zarządza projektami promocji zdrowia w sposób sprzyjający uczestnictwu, partnerstwu i współdziałaniu społeczności szkolnej, w tym rodzicom i społeczności lokalnej, skuteczności i długofalowości i działań.</vt:lpstr>
      <vt:lpstr>STANDARD II   Nauczyciele i rodzice dostrzegają możliwość zwiększenia swojego  udziału w podejmowanych w szkole działaniach w zakresie promocji zdrowia   </vt:lpstr>
      <vt:lpstr>STANDARD II WNIOSKI</vt:lpstr>
      <vt:lpstr>STANDARD II WNIOSKI</vt:lpstr>
      <vt:lpstr>STANDARD II WNIOSKI</vt:lpstr>
      <vt:lpstr>STANDARD II  PROBLEMY PRIORYTETOWE WYMAGAJĄCE ROZWIĄZANIA</vt:lpstr>
      <vt:lpstr>STANDARD III Szkoła promująca zdrowie prowadzi edukację zdrowotną uczniów i pracowników oraz dąży do zwiększenia jej jakości i skuteczności</vt:lpstr>
      <vt:lpstr>STANDARD III  WNIOSKI</vt:lpstr>
      <vt:lpstr>STANDARD III  WNIOSKI</vt:lpstr>
      <vt:lpstr>STANDARD III PROBLEMY PRIORYTETOWE WYMAGAJĄCE ROZWIĄZANIA</vt:lpstr>
      <vt:lpstr>STANDARD IV  SZKOŁA PROMUJĄCA ZDROWIE TWORZY KLIMAT SPOŁECZNY SPRZYJAJĄCY:</vt:lpstr>
      <vt:lpstr>STANDARD IV</vt:lpstr>
      <vt:lpstr>STANDARD IV</vt:lpstr>
      <vt:lpstr>STANDARD IV</vt:lpstr>
      <vt:lpstr>STANDARD IV</vt:lpstr>
      <vt:lpstr>STANDARD IV WNIOSKI</vt:lpstr>
      <vt:lpstr>STANDARD IV WNIOSKI</vt:lpstr>
      <vt:lpstr>STANDARD IV  PROBLEMY PRIORYTETOWE WYMAGAJĄCE ROZWIĄZANIA</vt:lpstr>
      <vt:lpstr>STANDARD V Szkoła promująca zdrowie tworzy środowisko fizyczne sprzyjające zdrowiu, bezpieczeństwu i dobremu samopoczuciu uczniów i pracowników</vt:lpstr>
      <vt:lpstr>STANDARD V WNIOSKI</vt:lpstr>
      <vt:lpstr>STANDARD V WNIOSKI</vt:lpstr>
      <vt:lpstr>STANDARD V WNIOSKI</vt:lpstr>
      <vt:lpstr>STANDARD V  PROBLEMY PRIORYTETOWE WYMAGAJĄCE ROZWIĄZANIA</vt:lpstr>
      <vt:lpstr>OGÓLNE WYNIKI AUTOEWALUACJI</vt:lpstr>
      <vt:lpstr>Problemy priorytetowe wymagające rozwiązania w najbliższym okresie</vt:lpstr>
      <vt:lpstr>Dziękuję za uwagę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autoewaluacji  w Szkole Promującej Zdrowie przeprowadzonej w roku szkolnym  2013/2014</dc:title>
  <dc:creator>Michał Grabarek</dc:creator>
  <cp:lastModifiedBy>Zuzanna</cp:lastModifiedBy>
  <cp:revision>120</cp:revision>
  <dcterms:created xsi:type="dcterms:W3CDTF">2014-05-15T16:45:28Z</dcterms:created>
  <dcterms:modified xsi:type="dcterms:W3CDTF">2015-05-27T21:55:22Z</dcterms:modified>
</cp:coreProperties>
</file>